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E07EC-EE50-4AF0-92F2-B99C648C75FD}" type="datetimeFigureOut">
              <a:rPr lang="ru-RU" smtClean="0"/>
              <a:t>13.12.2023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53DD3-431C-4FE7-83DB-ED2B3AA6C5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0631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E07EC-EE50-4AF0-92F2-B99C648C75FD}" type="datetimeFigureOut">
              <a:rPr lang="ru-RU" smtClean="0"/>
              <a:t>13.12.2023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53DD3-431C-4FE7-83DB-ED2B3AA6C5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5710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E07EC-EE50-4AF0-92F2-B99C648C75FD}" type="datetimeFigureOut">
              <a:rPr lang="ru-RU" smtClean="0"/>
              <a:t>13.12.2023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53DD3-431C-4FE7-83DB-ED2B3AA6C5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0518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E07EC-EE50-4AF0-92F2-B99C648C75FD}" type="datetimeFigureOut">
              <a:rPr lang="ru-RU" smtClean="0"/>
              <a:t>13.12.2023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53DD3-431C-4FE7-83DB-ED2B3AA6C5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3446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E07EC-EE50-4AF0-92F2-B99C648C75FD}" type="datetimeFigureOut">
              <a:rPr lang="ru-RU" smtClean="0"/>
              <a:t>13.12.2023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53DD3-431C-4FE7-83DB-ED2B3AA6C5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3034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E07EC-EE50-4AF0-92F2-B99C648C75FD}" type="datetimeFigureOut">
              <a:rPr lang="ru-RU" smtClean="0"/>
              <a:t>13.12.2023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53DD3-431C-4FE7-83DB-ED2B3AA6C5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65671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E07EC-EE50-4AF0-92F2-B99C648C75FD}" type="datetimeFigureOut">
              <a:rPr lang="ru-RU" smtClean="0"/>
              <a:t>13.12.2023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53DD3-431C-4FE7-83DB-ED2B3AA6C5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9811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E07EC-EE50-4AF0-92F2-B99C648C75FD}" type="datetimeFigureOut">
              <a:rPr lang="ru-RU" smtClean="0"/>
              <a:t>13.12.2023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53DD3-431C-4FE7-83DB-ED2B3AA6C5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0896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E07EC-EE50-4AF0-92F2-B99C648C75FD}" type="datetimeFigureOut">
              <a:rPr lang="ru-RU" smtClean="0"/>
              <a:t>13.12.2023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53DD3-431C-4FE7-83DB-ED2B3AA6C5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771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E07EC-EE50-4AF0-92F2-B99C648C75FD}" type="datetimeFigureOut">
              <a:rPr lang="ru-RU" smtClean="0"/>
              <a:t>13.12.2023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53DD3-431C-4FE7-83DB-ED2B3AA6C5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3359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E07EC-EE50-4AF0-92F2-B99C648C75FD}" type="datetimeFigureOut">
              <a:rPr lang="ru-RU" smtClean="0"/>
              <a:t>13.12.2023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53DD3-431C-4FE7-83DB-ED2B3AA6C5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3665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AE07EC-EE50-4AF0-92F2-B99C648C75FD}" type="datetimeFigureOut">
              <a:rPr lang="ru-RU" smtClean="0"/>
              <a:t>13.12.2023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253DD3-431C-4FE7-83DB-ED2B3AA6C5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8584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40678"/>
            <a:ext cx="10515600" cy="1090246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ОБЩЕНИЯ И РЕЧИ У МЛАДЕНЦЕВ И </a:t>
            </a:r>
            <a: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ТОДДЛЕРОВ  </a:t>
            </a:r>
            <a:r>
              <a:rPr lang="ru-RU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ВЕХИ РАЗВИТИЯ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97523" y="1151792"/>
            <a:ext cx="5181600" cy="5574323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МЕСЯЦА	</a:t>
            </a:r>
          </a:p>
          <a:p>
            <a:pPr marL="0">
              <a:lnSpc>
                <a:spcPct val="100000"/>
              </a:lnSpc>
              <a:spcBef>
                <a:spcPts val="0"/>
              </a:spcBef>
            </a:pP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Гулит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>
              <a:lnSpc>
                <a:spcPct val="100000"/>
              </a:lnSpc>
              <a:spcBef>
                <a:spcPts val="0"/>
              </a:spcBef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Поворачивает голову в сторону звука.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400" b="1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 МЕСЯЦА  </a:t>
            </a:r>
          </a:p>
          <a:p>
            <a:pPr marL="0">
              <a:lnSpc>
                <a:spcPct val="100000"/>
              </a:lnSpc>
              <a:spcBef>
                <a:spcPts val="0"/>
              </a:spcBef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Начинает лепетать.</a:t>
            </a:r>
          </a:p>
          <a:p>
            <a:pPr marL="0">
              <a:lnSpc>
                <a:spcPct val="100000"/>
              </a:lnSpc>
              <a:spcBef>
                <a:spcPts val="0"/>
              </a:spcBef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Лепечет с выражением, и подражает услышанным звукам.               </a:t>
            </a:r>
          </a:p>
          <a:p>
            <a:pPr marL="0">
              <a:lnSpc>
                <a:spcPct val="100000"/>
              </a:lnSpc>
              <a:spcBef>
                <a:spcPts val="0"/>
              </a:spcBef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Использует разный плач, чтобы показать, что он голоден,   устал, или чувствует боль.   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400" b="1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 МЕСЯЦЕВ </a:t>
            </a:r>
          </a:p>
          <a:p>
            <a:pPr marL="0">
              <a:lnSpc>
                <a:spcPct val="100000"/>
              </a:lnSpc>
              <a:spcBef>
                <a:spcPts val="0"/>
              </a:spcBef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Отвечает звуками на звуки.</a:t>
            </a:r>
          </a:p>
          <a:p>
            <a:pPr marL="0">
              <a:lnSpc>
                <a:spcPct val="100000"/>
              </a:lnSpc>
              <a:spcBef>
                <a:spcPts val="0"/>
              </a:spcBef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Связывает гласные при лепете и любит издать звуки по очереди с родителями.</a:t>
            </a:r>
          </a:p>
          <a:p>
            <a:pPr marL="0">
              <a:lnSpc>
                <a:spcPct val="100000"/>
              </a:lnSpc>
              <a:spcBef>
                <a:spcPts val="0"/>
              </a:spcBef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Реагирует на свое имя.</a:t>
            </a:r>
          </a:p>
          <a:p>
            <a:pPr marL="0">
              <a:lnSpc>
                <a:spcPct val="100000"/>
              </a:lnSpc>
              <a:spcBef>
                <a:spcPts val="0"/>
              </a:spcBef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Издает звуки, чтобы выразить радость и неудовольствие.</a:t>
            </a:r>
          </a:p>
          <a:p>
            <a:pPr marL="0">
              <a:lnSpc>
                <a:spcPct val="100000"/>
              </a:lnSpc>
              <a:spcBef>
                <a:spcPts val="0"/>
              </a:spcBef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Начинает издавать согласные звуки.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400" b="1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9 МЕСЯЦЕВ  </a:t>
            </a:r>
          </a:p>
          <a:p>
            <a:pPr marL="0">
              <a:lnSpc>
                <a:spcPct val="100000"/>
              </a:lnSpc>
              <a:spcBef>
                <a:spcPts val="0"/>
              </a:spcBef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Понимает слово «нет».</a:t>
            </a:r>
          </a:p>
          <a:p>
            <a:pPr marL="0">
              <a:lnSpc>
                <a:spcPct val="100000"/>
              </a:lnSpc>
              <a:spcBef>
                <a:spcPts val="0"/>
              </a:spcBef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Издает много различных звуков, например, «</a:t>
            </a:r>
            <a:r>
              <a:rPr lang="ru-RU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мамамама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 или      «</a:t>
            </a:r>
            <a:r>
              <a:rPr lang="ru-RU" sz="1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бабабаба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».</a:t>
            </a:r>
          </a:p>
          <a:p>
            <a:pPr marL="0">
              <a:lnSpc>
                <a:spcPct val="100000"/>
              </a:lnSpc>
              <a:spcBef>
                <a:spcPts val="0"/>
              </a:spcBef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Подражает жестам и звукам других людей.</a:t>
            </a:r>
          </a:p>
          <a:p>
            <a:pPr marL="0">
              <a:lnSpc>
                <a:spcPct val="100000"/>
              </a:lnSpc>
              <a:spcBef>
                <a:spcPts val="0"/>
              </a:spcBef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Использует палец, чтобы указать на </a:t>
            </a:r>
            <a:r>
              <a:rPr lang="ru-RU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предмет.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400" b="1" dirty="0" smtClean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12МЕСЯЦЕВ      </a:t>
            </a:r>
            <a:r>
              <a:rPr lang="ru-RU" sz="1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ru-RU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     Реагирует на простые устные просьбы.</a:t>
            </a:r>
          </a:p>
          <a:p>
            <a:pPr marL="0">
              <a:lnSpc>
                <a:spcPct val="100000"/>
              </a:lnSpc>
              <a:spcBef>
                <a:spcPts val="0"/>
              </a:spcBef>
            </a:pPr>
            <a:r>
              <a:rPr lang="ru-RU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Использует простые жесты, например, качает головой при отрицании, машет «пока-пока».</a:t>
            </a:r>
            <a:endParaRPr lang="ru-RU" sz="14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090246"/>
            <a:ext cx="5181600" cy="5635869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-285750">
              <a:lnSpc>
                <a:spcPct val="120000"/>
              </a:lnSpc>
              <a:spcBef>
                <a:spcPts val="0"/>
              </a:spcBef>
            </a:pPr>
            <a:r>
              <a:rPr lang="ru-RU" sz="5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Изменяет </a:t>
            </a:r>
            <a:r>
              <a:rPr lang="ru-RU" sz="5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тональность звуков (издаваемые звуки уже больше похожи на речь).</a:t>
            </a:r>
          </a:p>
          <a:p>
            <a:pPr marL="0" indent="-285750">
              <a:lnSpc>
                <a:spcPct val="120000"/>
              </a:lnSpc>
              <a:spcBef>
                <a:spcPts val="0"/>
              </a:spcBef>
            </a:pPr>
            <a:r>
              <a:rPr lang="ru-RU" sz="5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Говорит «мама», «папа», издает краткие восклицания «ух-ох».</a:t>
            </a:r>
          </a:p>
          <a:p>
            <a:pPr marL="0" indent="-285750">
              <a:lnSpc>
                <a:spcPct val="120000"/>
              </a:lnSpc>
              <a:spcBef>
                <a:spcPts val="0"/>
              </a:spcBef>
            </a:pPr>
            <a:r>
              <a:rPr lang="ru-RU" sz="5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Пытается повторять произнесенные вами слова.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5600" b="1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18 МЕСЯЦЕВ  </a:t>
            </a:r>
          </a:p>
          <a:p>
            <a:pPr marL="0" indent="-285750">
              <a:lnSpc>
                <a:spcPct val="120000"/>
              </a:lnSpc>
              <a:spcBef>
                <a:spcPts val="0"/>
              </a:spcBef>
            </a:pPr>
            <a:r>
              <a:rPr lang="ru-RU" sz="5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Говорит несколько простых слов. </a:t>
            </a:r>
          </a:p>
          <a:p>
            <a:pPr marL="0" indent="-285750">
              <a:lnSpc>
                <a:spcPct val="120000"/>
              </a:lnSpc>
              <a:spcBef>
                <a:spcPts val="0"/>
              </a:spcBef>
            </a:pPr>
            <a:r>
              <a:rPr lang="ru-RU" sz="5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Качает головой и говорит «нет» при отрицании.</a:t>
            </a:r>
          </a:p>
          <a:p>
            <a:pPr marL="0" indent="-285750">
              <a:lnSpc>
                <a:spcPct val="120000"/>
              </a:lnSpc>
              <a:spcBef>
                <a:spcPts val="0"/>
              </a:spcBef>
            </a:pPr>
            <a:r>
              <a:rPr lang="ru-RU" sz="5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Показывает пальцем, чтобы показать другим, что он хочет.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5600" b="1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 ГОДА   </a:t>
            </a:r>
          </a:p>
          <a:p>
            <a:pPr marL="0" indent="-285750">
              <a:lnSpc>
                <a:spcPct val="120000"/>
              </a:lnSpc>
              <a:spcBef>
                <a:spcPts val="0"/>
              </a:spcBef>
            </a:pPr>
            <a:r>
              <a:rPr lang="ru-RU" sz="5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Указывает на предметы и картинки, когда их называют.</a:t>
            </a:r>
          </a:p>
          <a:p>
            <a:pPr marL="0" indent="-285750">
              <a:lnSpc>
                <a:spcPct val="120000"/>
              </a:lnSpc>
              <a:spcBef>
                <a:spcPts val="0"/>
              </a:spcBef>
            </a:pPr>
            <a:r>
              <a:rPr lang="ru-RU" sz="5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Знает части тела и имена знакомых людей.</a:t>
            </a:r>
          </a:p>
          <a:p>
            <a:pPr marL="0" indent="-285750">
              <a:lnSpc>
                <a:spcPct val="120000"/>
              </a:lnSpc>
              <a:spcBef>
                <a:spcPts val="0"/>
              </a:spcBef>
            </a:pPr>
            <a:r>
              <a:rPr lang="ru-RU" sz="5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Составляет предложения из 2 – 3 слов.</a:t>
            </a:r>
          </a:p>
          <a:p>
            <a:pPr marL="0" indent="-285750">
              <a:lnSpc>
                <a:spcPct val="120000"/>
              </a:lnSpc>
              <a:spcBef>
                <a:spcPts val="0"/>
              </a:spcBef>
            </a:pPr>
            <a:r>
              <a:rPr lang="ru-RU" sz="5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Следует простым указаниям.</a:t>
            </a:r>
          </a:p>
          <a:p>
            <a:pPr marL="0" indent="-285750">
              <a:lnSpc>
                <a:spcPct val="120000"/>
              </a:lnSpc>
              <a:spcBef>
                <a:spcPts val="0"/>
              </a:spcBef>
            </a:pPr>
            <a:r>
              <a:rPr lang="ru-RU" sz="5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Повторяет слова, услышанные в разговоре.</a:t>
            </a:r>
          </a:p>
          <a:p>
            <a:pPr marL="0" indent="-285750">
              <a:lnSpc>
                <a:spcPct val="120000"/>
              </a:lnSpc>
              <a:spcBef>
                <a:spcPts val="0"/>
              </a:spcBef>
            </a:pPr>
            <a:r>
              <a:rPr lang="ru-RU" sz="5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Показывает на предметы в </a:t>
            </a:r>
            <a:r>
              <a:rPr lang="ru-RU" sz="5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книге.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5600" b="1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ru-RU" sz="5600" b="1" dirty="0" smtClean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ГОДА   </a:t>
            </a:r>
            <a:endParaRPr lang="ru-RU" sz="56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-285750">
              <a:lnSpc>
                <a:spcPct val="120000"/>
              </a:lnSpc>
              <a:spcBef>
                <a:spcPts val="0"/>
              </a:spcBef>
            </a:pPr>
            <a:r>
              <a:rPr lang="ru-RU" sz="5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Выполняет </a:t>
            </a:r>
            <a:r>
              <a:rPr lang="ru-RU" sz="5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инструкции из 2 или 3 </a:t>
            </a:r>
            <a:r>
              <a:rPr lang="ru-RU" sz="5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этапов.</a:t>
            </a:r>
          </a:p>
          <a:p>
            <a:pPr marL="0" indent="-285750">
              <a:lnSpc>
                <a:spcPct val="120000"/>
              </a:lnSpc>
              <a:spcBef>
                <a:spcPts val="0"/>
              </a:spcBef>
            </a:pPr>
            <a:r>
              <a:rPr lang="ru-RU" sz="5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Может </a:t>
            </a:r>
            <a:r>
              <a:rPr lang="ru-RU" sz="5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назвать большинство знакомых предметов. </a:t>
            </a:r>
          </a:p>
          <a:p>
            <a:pPr marL="0" indent="-285750">
              <a:lnSpc>
                <a:spcPct val="120000"/>
              </a:lnSpc>
              <a:spcBef>
                <a:spcPts val="0"/>
              </a:spcBef>
            </a:pPr>
            <a:r>
              <a:rPr lang="ru-RU" sz="5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Понимает </a:t>
            </a:r>
            <a:r>
              <a:rPr lang="ru-RU" sz="5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значение предлогов «в», «на», «под</a:t>
            </a:r>
            <a:r>
              <a:rPr lang="ru-RU" sz="5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».</a:t>
            </a:r>
          </a:p>
          <a:p>
            <a:pPr marL="0" indent="-285750">
              <a:lnSpc>
                <a:spcPct val="120000"/>
              </a:lnSpc>
              <a:spcBef>
                <a:spcPts val="0"/>
              </a:spcBef>
            </a:pPr>
            <a:r>
              <a:rPr lang="ru-RU" sz="5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Может </a:t>
            </a:r>
            <a:r>
              <a:rPr lang="ru-RU" sz="5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назвать свое имя, возраст и </a:t>
            </a:r>
            <a:r>
              <a:rPr lang="ru-RU" sz="5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пол.</a:t>
            </a:r>
          </a:p>
          <a:p>
            <a:pPr marL="0" indent="-285750">
              <a:lnSpc>
                <a:spcPct val="120000"/>
              </a:lnSpc>
              <a:spcBef>
                <a:spcPts val="0"/>
              </a:spcBef>
            </a:pPr>
            <a:r>
              <a:rPr lang="ru-RU" sz="5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Может назвать своего друга.</a:t>
            </a:r>
          </a:p>
          <a:p>
            <a:pPr marL="0" indent="-285750">
              <a:lnSpc>
                <a:spcPct val="120000"/>
              </a:lnSpc>
              <a:spcBef>
                <a:spcPts val="0"/>
              </a:spcBef>
            </a:pPr>
            <a:r>
              <a:rPr lang="ru-RU" sz="5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Употребляет </a:t>
            </a:r>
            <a:r>
              <a:rPr lang="ru-RU" sz="5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слова «я», «мне», и «ты» и некоторые слова в множественном </a:t>
            </a:r>
            <a:r>
              <a:rPr lang="ru-RU" sz="5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числе </a:t>
            </a:r>
            <a:r>
              <a:rPr lang="ru-RU" sz="5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(«машины», «кошки», «собаки</a:t>
            </a:r>
            <a:r>
              <a:rPr lang="ru-RU" sz="5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»).</a:t>
            </a:r>
          </a:p>
          <a:p>
            <a:pPr marL="0" indent="-285750">
              <a:lnSpc>
                <a:spcPct val="120000"/>
              </a:lnSpc>
              <a:spcBef>
                <a:spcPts val="0"/>
              </a:spcBef>
            </a:pPr>
            <a:r>
              <a:rPr lang="ru-RU" sz="56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Поддерживает </a:t>
            </a:r>
            <a:r>
              <a:rPr lang="ru-RU" sz="5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разговор, используя 2 или 3 предложения.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ru-RU" sz="6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ru-RU" sz="56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5600" dirty="0"/>
          </a:p>
        </p:txBody>
      </p:sp>
    </p:spTree>
    <p:extLst>
      <p:ext uri="{BB962C8B-B14F-4D97-AF65-F5344CB8AC3E}">
        <p14:creationId xmlns:p14="http://schemas.microsoft.com/office/powerpoint/2010/main" val="2945390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79131"/>
            <a:ext cx="10515600" cy="1063869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ТРЕВОЖНЫЕ СИГНАЛЫ НАРУШЕНИЯ РАЗВИТИЯ РЕЧИ И КОММУНИКАЦИИ ДЕТЕЙ 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310054"/>
            <a:ext cx="5181600" cy="486690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6 месяцев</a:t>
            </a:r>
          </a:p>
          <a:p>
            <a:pPr>
              <a:lnSpc>
                <a:spcPct val="100000"/>
              </a:lnSpc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интереса к социальному контакту (например, избегает контакта с глазами).                                                                 </a:t>
            </a:r>
          </a:p>
          <a:p>
            <a:pPr>
              <a:lnSpc>
                <a:spcPct val="100000"/>
              </a:lnSpc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реагирует на человеческий голос или другие звуки.</a:t>
            </a:r>
          </a:p>
          <a:p>
            <a:pPr marL="0" indent="0">
              <a:buNone/>
            </a:pPr>
            <a:r>
              <a:rPr lang="ru-RU" sz="1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6-12 </a:t>
            </a:r>
            <a:r>
              <a:rPr lang="ru-RU" sz="1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месяцев</a:t>
            </a:r>
          </a:p>
          <a:p>
            <a:pPr>
              <a:lnSpc>
                <a:spcPct val="100000"/>
              </a:lnSpc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Перестал лепетать.</a:t>
            </a:r>
          </a:p>
          <a:p>
            <a:pPr>
              <a:lnSpc>
                <a:spcPct val="100000"/>
              </a:lnSpc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проявляет интереса к исследованию и взаимодействию с людьми и объектами в знакомой среде.</a:t>
            </a:r>
          </a:p>
          <a:p>
            <a:pPr>
              <a:lnSpc>
                <a:spcPct val="100000"/>
              </a:lnSpc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следит за взрослым и не смотрит, куда вы указываете (от 9 до 10 месяцев).</a:t>
            </a:r>
          </a:p>
          <a:p>
            <a:pPr>
              <a:lnSpc>
                <a:spcPct val="100000"/>
              </a:lnSpc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показывает предметы и не указывает на них (около 11-12 месяцев).</a:t>
            </a:r>
          </a:p>
          <a:p>
            <a:pPr>
              <a:lnSpc>
                <a:spcPct val="100000"/>
              </a:lnSpc>
            </a:pPr>
            <a:endParaRPr lang="ru-RU" sz="1800" dirty="0" smtClean="0"/>
          </a:p>
          <a:p>
            <a:endParaRPr lang="ru-RU" sz="18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310054"/>
            <a:ext cx="5181600" cy="5431940"/>
          </a:xfrm>
        </p:spPr>
        <p:txBody>
          <a:bodyPr>
            <a:normAutofit/>
          </a:bodyPr>
          <a:lstStyle/>
          <a:p>
            <a:pPr indent="0" algn="ctr">
              <a:spcAft>
                <a:spcPts val="0"/>
              </a:spcAft>
              <a:buNone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sz="19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1-3-года</a:t>
            </a:r>
          </a:p>
          <a:p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Имеет ограниченный словарный запас.</a:t>
            </a:r>
          </a:p>
          <a:p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Говорит только короткие, простые предложения (до 36 месяцев). </a:t>
            </a:r>
          </a:p>
          <a:p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правильно понимает большую часть вопросов (до 36 месяцев).</a:t>
            </a:r>
          </a:p>
          <a:p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Вам трудно понять его или ее большую часть времени (к 36 месяцам).</a:t>
            </a:r>
          </a:p>
          <a:p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Демонстрирует меньше социальных навыков и взаимодействий со сверстниками, чем другие  дети (к 36 месяцам)</a:t>
            </a:r>
          </a:p>
          <a:p>
            <a:endParaRPr lang="ru-RU" sz="1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Адаптированно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по: « Забота о вашем младенце и ребенке: с рождения  до 5 лет», 5-е изд. под ред. Стивена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Шелов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Тани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Ремер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Альтманн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2009 Американская академия педиатрии и     «Светлое будущее: Руководство по наблюдению за здоровьем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младенцев,детей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подростков» 3-е изд. под ред. Джозефа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Хагана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мл.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Джудит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С. Шоу, и Полы М Данкан,2008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1923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283</Words>
  <Application>Microsoft Office PowerPoint</Application>
  <PresentationFormat>Широкоэкранный</PresentationFormat>
  <Paragraphs>62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Тема Office</vt:lpstr>
      <vt:lpstr>РАЗВИТИЕ ОБЩЕНИЯ И РЕЧИ У МЛАДЕНЦЕВ И ТОДДЛЕРОВ  ВЕХИ РАЗВИТИЯ</vt:lpstr>
      <vt:lpstr>ТРЕВОЖНЫЕ СИГНАЛЫ НАРУШЕНИЯ РАЗВИТИЯ РЕЧИ И КОММУНИКАЦИИ ДЕТЕЙ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13</cp:revision>
  <dcterms:created xsi:type="dcterms:W3CDTF">2023-12-13T05:40:00Z</dcterms:created>
  <dcterms:modified xsi:type="dcterms:W3CDTF">2023-12-13T07:21:24Z</dcterms:modified>
</cp:coreProperties>
</file>